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41" r:id="rId5"/>
  </p:sldMasterIdLst>
  <p:notesMasterIdLst>
    <p:notesMasterId r:id="rId29"/>
  </p:notesMasterIdLst>
  <p:sldIdLst>
    <p:sldId id="279" r:id="rId6"/>
    <p:sldId id="284" r:id="rId7"/>
    <p:sldId id="286" r:id="rId8"/>
    <p:sldId id="287" r:id="rId9"/>
    <p:sldId id="310" r:id="rId10"/>
    <p:sldId id="308" r:id="rId11"/>
    <p:sldId id="285" r:id="rId12"/>
    <p:sldId id="309" r:id="rId13"/>
    <p:sldId id="305" r:id="rId14"/>
    <p:sldId id="306" r:id="rId15"/>
    <p:sldId id="288" r:id="rId16"/>
    <p:sldId id="291" r:id="rId17"/>
    <p:sldId id="307" r:id="rId18"/>
    <p:sldId id="300" r:id="rId19"/>
    <p:sldId id="298" r:id="rId20"/>
    <p:sldId id="295" r:id="rId21"/>
    <p:sldId id="301" r:id="rId22"/>
    <p:sldId id="302" r:id="rId23"/>
    <p:sldId id="303" r:id="rId24"/>
    <p:sldId id="299" r:id="rId25"/>
    <p:sldId id="304" r:id="rId26"/>
    <p:sldId id="297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EB68C-604D-45D5-AF36-5FC97997B612}" type="datetimeFigureOut">
              <a:rPr lang="en-AU" smtClean="0"/>
              <a:t>9/11/2024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4BEAE-8CAC-4E2A-8100-ADD128F227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16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65896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9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e_TIcker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Basic - Dark,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tags" Target="../tags/tag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tags" Target="../tags/tag5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19" r:id="rId2"/>
    <p:sldLayoutId id="2147483712" r:id="rId3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43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1.squarespace.com/static/62642e5279626642fe233233/t/6387b484702d30798e9c313f/1669837958977/Guvenen-Pistaferri-Violante-QE-2022.pdf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063-F7C5-BF45-3F8D-4BBF7C6A0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2" y="381001"/>
            <a:ext cx="8631721" cy="3429000"/>
          </a:xfrm>
        </p:spPr>
        <p:txBody>
          <a:bodyPr/>
          <a:lstStyle/>
          <a:p>
            <a:r>
              <a:rPr lang="en-US" sz="4400" dirty="0"/>
              <a:t>Australian insights on income dynamics from administrative data (2002-2022)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1E2DE-0391-4E20-1E1B-0662C2F1A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GRID Project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6D3B8-7879-8615-37E3-CDE7531C8E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08/11/2024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4EA3F-0146-1015-E861-2683F2873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Matt Elias</a:t>
            </a:r>
          </a:p>
        </p:txBody>
      </p:sp>
    </p:spTree>
    <p:extLst>
      <p:ext uri="{BB962C8B-B14F-4D97-AF65-F5344CB8AC3E}">
        <p14:creationId xmlns:p14="http://schemas.microsoft.com/office/powerpoint/2010/main" val="325029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848C7-8134-67E9-0EE7-A29D906E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F3FA8-2822-C348-FF63-F8FE7BDE6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1268F-BDF0-01BA-98A0-287CE334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8F629-6A4A-98ED-5CE7-4FFBE138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9" name="Picture 8" descr="A graph of a graph showing the number of people in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B6D8939D-1E35-1D5D-2985-1EE08E96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1" y="1452222"/>
            <a:ext cx="4146416" cy="3695105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FF4D1E-2D8F-6D1D-9178-669947DAA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44" y="1506724"/>
            <a:ext cx="3873056" cy="3398804"/>
          </a:xfrm>
          <a:prstGeom prst="rect">
            <a:avLst/>
          </a:prstGeom>
        </p:spPr>
      </p:pic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B2609047-DA69-0CD3-41F4-F7E4FFC11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425" y="1506724"/>
            <a:ext cx="3964841" cy="33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Inequality</a:t>
            </a:r>
          </a:p>
        </p:txBody>
      </p:sp>
    </p:spTree>
    <p:extLst>
      <p:ext uri="{BB962C8B-B14F-4D97-AF65-F5344CB8AC3E}">
        <p14:creationId xmlns:p14="http://schemas.microsoft.com/office/powerpoint/2010/main" val="418398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5296-FEBF-A988-B498-FF387091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19" name="Picture 18" descr="A graph of a graph showing the growth of the company's earnings&#10;&#10;Description automatically generated with medium confidence">
            <a:extLst>
              <a:ext uri="{FF2B5EF4-FFF2-40B4-BE49-F238E27FC236}">
                <a16:creationId xmlns:a16="http://schemas.microsoft.com/office/drawing/2014/main" id="{D9BF222B-C85D-3A91-EA43-50A5F3B2A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2" y="1508687"/>
            <a:ext cx="4463021" cy="3840627"/>
          </a:xfrm>
          <a:prstGeom prst="rect">
            <a:avLst/>
          </a:prstGeom>
        </p:spPr>
      </p:pic>
      <p:pic>
        <p:nvPicPr>
          <p:cNvPr id="23" name="Picture 22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67C16581-3AF8-E7CB-A43D-E3C3683A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52" y="1508686"/>
            <a:ext cx="4463021" cy="38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DD1C0-34FB-52C6-A667-1C60A48A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EDF85B-EAC4-AF2C-D55B-A1C2E4FEC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6FA60-5F53-3E00-6E2C-837264AD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Percentiles of the Log Real Earnings Distribution relative to 2002</a:t>
            </a:r>
            <a:endParaRPr lang="en-N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035E9-60FF-2B4B-5454-754C87F3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62" y="1236961"/>
            <a:ext cx="5139674" cy="4810800"/>
          </a:xfrm>
          <a:prstGeom prst="rect">
            <a:avLst/>
          </a:prstGeom>
        </p:spPr>
      </p:pic>
      <p:pic>
        <p:nvPicPr>
          <p:cNvPr id="21" name="Picture 20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2D3E2F54-6786-A2E5-7A07-94E2D8FD6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14" y="1979038"/>
            <a:ext cx="4565665" cy="4068723"/>
          </a:xfrm>
          <a:prstGeom prst="rect">
            <a:avLst/>
          </a:prstGeom>
        </p:spPr>
      </p:pic>
      <p:pic>
        <p:nvPicPr>
          <p:cNvPr id="25" name="Picture 24" descr="A graph of a graph showing the number of earnings&#10;&#10;Description automatically generated with medium confidence">
            <a:extLst>
              <a:ext uri="{FF2B5EF4-FFF2-40B4-BE49-F238E27FC236}">
                <a16:creationId xmlns:a16="http://schemas.microsoft.com/office/drawing/2014/main" id="{A2691C9E-21E6-14E2-8672-623F77A0B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64" y="1979038"/>
            <a:ext cx="4680958" cy="40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6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82288-4642-3DF7-CC0A-1C75CF736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1CC38-1003-848E-9D32-CC7AD7F5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Evolution of </a:t>
            </a:r>
            <a:r>
              <a:rPr lang="en-US" b="1" dirty="0" err="1"/>
              <a:t>Labour</a:t>
            </a:r>
            <a:r>
              <a:rPr lang="en-US" b="1" dirty="0"/>
              <a:t> Earnings Inequality by Cohort</a:t>
            </a:r>
            <a:endParaRPr lang="en-NZ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79B48-3761-4E3B-8FA9-949C746C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3319" y="1795239"/>
            <a:ext cx="6096000" cy="3122341"/>
          </a:xfrm>
          <a:prstGeom prst="rect">
            <a:avLst/>
          </a:prstGeom>
        </p:spPr>
      </p:pic>
      <p:pic>
        <p:nvPicPr>
          <p:cNvPr id="6" name="Picture 5" descr="A graph of growth and growth of men&#10;&#10;Description automatically generated with medium confidence">
            <a:extLst>
              <a:ext uri="{FF2B5EF4-FFF2-40B4-BE49-F238E27FC236}">
                <a16:creationId xmlns:a16="http://schemas.microsoft.com/office/drawing/2014/main" id="{F09BEE46-580A-854B-8E10-F8BB83B15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80818"/>
            <a:ext cx="5600700" cy="4876800"/>
          </a:xfrm>
          <a:prstGeom prst="rect">
            <a:avLst/>
          </a:prstGeom>
        </p:spPr>
      </p:pic>
      <p:pic>
        <p:nvPicPr>
          <p:cNvPr id="9" name="Picture 8" descr="A graph of growth and growth of women's earnings&#10;&#10;Description automatically generated">
            <a:extLst>
              <a:ext uri="{FF2B5EF4-FFF2-40B4-BE49-F238E27FC236}">
                <a16:creationId xmlns:a16="http://schemas.microsoft.com/office/drawing/2014/main" id="{B3F6E697-1934-F08D-9D0C-C505559CA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16" y="1280818"/>
            <a:ext cx="5600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8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Distribution of one-year growth of </a:t>
            </a:r>
            <a:r>
              <a:rPr lang="en-AU" dirty="0" err="1">
                <a:ea typeface="Roboto Black"/>
                <a:cs typeface="Arial"/>
              </a:rPr>
              <a:t>residualized</a:t>
            </a:r>
            <a:r>
              <a:rPr lang="en-AU" dirty="0">
                <a:ea typeface="Roboto Black"/>
                <a:cs typeface="Arial"/>
              </a:rPr>
              <a:t> earnings</a:t>
            </a:r>
            <a:endParaRPr lang="en-US" dirty="0"/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00A95499-5FA1-A3D8-0C66-42A3B54C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80" y="1280818"/>
            <a:ext cx="7986000" cy="4089321"/>
          </a:xfrm>
          <a:prstGeom prst="rect">
            <a:avLst/>
          </a:prstGeom>
        </p:spPr>
      </p:pic>
      <p:pic>
        <p:nvPicPr>
          <p:cNvPr id="6" name="Picture 5" descr="A graph of increasing earnings&#10;&#10;Description automatically generated with medium confidence">
            <a:extLst>
              <a:ext uri="{FF2B5EF4-FFF2-40B4-BE49-F238E27FC236}">
                <a16:creationId xmlns:a16="http://schemas.microsoft.com/office/drawing/2014/main" id="{330B14C2-A02F-2D7C-32E0-9F47B005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940560"/>
            <a:ext cx="3418761" cy="2976880"/>
          </a:xfrm>
          <a:prstGeom prst="rect">
            <a:avLst/>
          </a:prstGeom>
        </p:spPr>
      </p:pic>
      <p:pic>
        <p:nvPicPr>
          <p:cNvPr id="8" name="Picture 7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C5F2CAF4-E4CB-E602-3B21-BBDCD548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53" y="1940560"/>
            <a:ext cx="3628861" cy="3061080"/>
          </a:xfrm>
          <a:prstGeom prst="rect">
            <a:avLst/>
          </a:prstGeom>
        </p:spPr>
      </p:pic>
      <p:pic>
        <p:nvPicPr>
          <p:cNvPr id="10" name="Picture 9" descr="A graph with blue lines and text&#10;&#10;Description automatically generated">
            <a:extLst>
              <a:ext uri="{FF2B5EF4-FFF2-40B4-BE49-F238E27FC236}">
                <a16:creationId xmlns:a16="http://schemas.microsoft.com/office/drawing/2014/main" id="{AA1358CF-920A-9567-3287-A89EDAB5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90" y="1802750"/>
            <a:ext cx="3541610" cy="32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residualized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A0745-73FC-8248-777C-A93B77E1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382" y="1280818"/>
            <a:ext cx="8382000" cy="4281602"/>
          </a:xfrm>
          <a:prstGeom prst="rect">
            <a:avLst/>
          </a:prstGeom>
        </p:spPr>
      </p:pic>
      <p:pic>
        <p:nvPicPr>
          <p:cNvPr id="6" name="Picture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1F4B087-C843-76D5-F8F9-08C17C31F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153329"/>
            <a:ext cx="5600700" cy="5124450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9CD7B10-62A2-AE46-72EA-FC513864B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3329"/>
            <a:ext cx="56007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F513-EFC9-8BB7-8CC7-75C2FC60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60" y="1596339"/>
            <a:ext cx="8340000" cy="4211402"/>
          </a:xfrm>
          <a:prstGeom prst="rect">
            <a:avLst/>
          </a:prstGeom>
        </p:spPr>
      </p:pic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E691643-F6CF-5879-0569-43DB9BC3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8" y="1280818"/>
            <a:ext cx="5600700" cy="4819650"/>
          </a:xfrm>
          <a:prstGeom prst="rect">
            <a:avLst/>
          </a:prstGeom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1E60B4A4-25D4-73CE-DCB9-F1782210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01" y="1292215"/>
            <a:ext cx="5600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 dirty="0">
                <a:ea typeface="Roboto Black"/>
                <a:cs typeface="Arial"/>
              </a:rPr>
              <a:t>One-year growth of </a:t>
            </a:r>
            <a:r>
              <a:rPr lang="en-AU" dirty="0" err="1">
                <a:ea typeface="Roboto Black"/>
                <a:cs typeface="Arial"/>
              </a:rPr>
              <a:t>residualised</a:t>
            </a:r>
            <a:r>
              <a:rPr lang="en-AU" dirty="0">
                <a:ea typeface="Roboto Black"/>
                <a:cs typeface="Arial"/>
              </a:rPr>
              <a:t> earnings by permanent income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5F549-C55F-CA58-0A5F-37434150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295" y="1374152"/>
            <a:ext cx="8250000" cy="4412876"/>
          </a:xfrm>
          <a:prstGeom prst="rect">
            <a:avLst/>
          </a:prstGeom>
        </p:spPr>
      </p:pic>
      <p:pic>
        <p:nvPicPr>
          <p:cNvPr id="11" name="Picture 10" descr="A graph of growth and growth of income&#10;&#10;Description automatically generated with medium confidence">
            <a:extLst>
              <a:ext uri="{FF2B5EF4-FFF2-40B4-BE49-F238E27FC236}">
                <a16:creationId xmlns:a16="http://schemas.microsoft.com/office/drawing/2014/main" id="{BF44B791-EF75-E736-249F-DB162CB8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225550"/>
            <a:ext cx="5600700" cy="4914900"/>
          </a:xfrm>
          <a:prstGeom prst="rect">
            <a:avLst/>
          </a:prstGeom>
        </p:spPr>
      </p:pic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F5087D3-6C8C-63B4-275A-EC58241EB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184"/>
            <a:ext cx="5600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A0FF7-58B1-FA81-3C41-8DE3C0DFE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44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Roboto"/>
                <a:cs typeface="Arial"/>
              </a:rPr>
              <a:t>Mobility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7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E16A4-B19B-C791-F672-5A652799A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91EB8-13E2-E4A4-1386-E57F19CE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t"/>
          <a:lstStyle/>
          <a:p>
            <a:r>
              <a:rPr lang="en-AU">
                <a:ea typeface="Roboto Black"/>
                <a:cs typeface="Arial"/>
              </a:rPr>
              <a:t>Rank-rank mobility within permanent income distribution</a:t>
            </a:r>
            <a:endParaRPr lang="en-US"/>
          </a:p>
        </p:txBody>
      </p:sp>
      <p:pic>
        <p:nvPicPr>
          <p:cNvPr id="6" name="Picture 5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1F0589E0-BFFD-A069-026D-E3B5CF97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877" y="1207001"/>
            <a:ext cx="8436000" cy="4443998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4D9703A-8004-D471-0262-FADBD22B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1467020"/>
            <a:ext cx="4441190" cy="3972901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AB0D43-8503-4FEC-DD57-2962718FB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23" y="1442085"/>
            <a:ext cx="4256011" cy="3807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F93AF-8D53-B26E-79F4-2420DDDF3A8C}"/>
              </a:ext>
            </a:extLst>
          </p:cNvPr>
          <p:cNvSpPr txBox="1"/>
          <p:nvPr/>
        </p:nvSpPr>
        <p:spPr>
          <a:xfrm>
            <a:off x="1494369" y="5538211"/>
            <a:ext cx="2950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Rank-rank statistic</a:t>
            </a:r>
          </a:p>
          <a:p>
            <a:r>
              <a:rPr lang="en-US" dirty="0"/>
              <a:t>25-34 Male:  0.660</a:t>
            </a:r>
          </a:p>
          <a:p>
            <a:r>
              <a:rPr lang="en-US" dirty="0"/>
              <a:t>35-44 Male:  0.759</a:t>
            </a:r>
          </a:p>
          <a:p>
            <a:r>
              <a:rPr lang="en-US" dirty="0"/>
              <a:t>45-55 Male:  0.782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44E0-FBBD-D53D-5342-FB4607565832}"/>
              </a:ext>
            </a:extLst>
          </p:cNvPr>
          <p:cNvSpPr txBox="1"/>
          <p:nvPr/>
        </p:nvSpPr>
        <p:spPr>
          <a:xfrm>
            <a:off x="7746999" y="5530144"/>
            <a:ext cx="2950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Rank-rank statistic</a:t>
            </a:r>
          </a:p>
          <a:p>
            <a:r>
              <a:rPr lang="en-US" dirty="0"/>
              <a:t>25-34 Female:  0.566</a:t>
            </a:r>
          </a:p>
          <a:p>
            <a:r>
              <a:rPr lang="en-US" dirty="0"/>
              <a:t>35-44 Female:  0.709</a:t>
            </a:r>
          </a:p>
          <a:p>
            <a:r>
              <a:rPr lang="en-US" dirty="0"/>
              <a:t>45-55 Female:  0.765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435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CAB79-5D36-AFA9-E57F-DF1914C14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290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4280-C980-7734-CDDA-610C2C908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FC1D-7F91-FB55-3EB0-2CD49B0A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9055AA-C032-49A8-3D10-A63F4480763E}"/>
              </a:ext>
            </a:extLst>
          </p:cNvPr>
          <p:cNvSpPr/>
          <p:nvPr/>
        </p:nvSpPr>
        <p:spPr>
          <a:xfrm>
            <a:off x="2827175" y="2136710"/>
            <a:ext cx="5318449" cy="3825551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Insert table 1 from 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  <a:hlinkClick r:id="rId2"/>
              </a:rPr>
              <a:t>grid paper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for </a:t>
            </a:r>
            <a:r>
              <a:rPr lang="en-AU" b="1" dirty="0" err="1">
                <a:solidFill>
                  <a:schemeClr val="bg1"/>
                </a:solidFill>
                <a:latin typeface="Graphik" panose="020B0503030202060203" pitchFamily="34" charset="77"/>
              </a:rPr>
              <a:t>whats</a:t>
            </a:r>
            <a:r>
              <a:rPr lang="en-AU" b="1" dirty="0">
                <a:solidFill>
                  <a:schemeClr val="bg1"/>
                </a:solidFill>
                <a:latin typeface="Graphik" panose="020B0503030202060203" pitchFamily="34" charset="77"/>
              </a:rPr>
              <a:t> available in the AUS data</a:t>
            </a:r>
          </a:p>
        </p:txBody>
      </p:sp>
    </p:spTree>
    <p:extLst>
      <p:ext uri="{BB962C8B-B14F-4D97-AF65-F5344CB8AC3E}">
        <p14:creationId xmlns:p14="http://schemas.microsoft.com/office/powerpoint/2010/main" val="69787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1C5CD-F977-743C-061A-96C64CEA9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1F6AA-1CA6-C690-57FA-CA955774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/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Earnings included in analysis: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interested in annual labour market earnings, inclusive of bonuses, overtime, tips, commissions etc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Income defined using information from Individual Tax Returns and PAYG statements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 defined it as: If the wage line item of ITR missing, use PAYG wage value</a:t>
                </a:r>
              </a:p>
              <a:p>
                <a:endParaRPr lang="en-AU" dirty="0"/>
              </a:p>
              <a:p>
                <a:r>
                  <a:rPr lang="en-AU" dirty="0"/>
                  <a:t>Minimum income cutoffs: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GRID wants to remove individuals with weak attachment to labour force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 each year, minimum earnings cutoff set at: working full time at national minimum wage for less than one quarter of year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endParaRPr lang="en-AU" dirty="0"/>
              </a:p>
              <a:p>
                <a:r>
                  <a:rPr lang="en-AU" dirty="0"/>
                  <a:t>Four main measures of earnings: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Real earnings: </a:t>
                </a:r>
                <a:r>
                  <a:rPr lang="en-AU" dirty="0"/>
                  <a:t>Total wage earnings deflated by CPI, and log earnings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 err="1"/>
                  <a:t>Residualised</a:t>
                </a:r>
                <a:r>
                  <a:rPr lang="en-AU" b="1" dirty="0"/>
                  <a:t> log earnings: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includes age and year dummies run separately by gender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Permanent Income: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defined as average earnings in prior 3 years, where earnings can be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for at most 1 year</a:t>
                </a:r>
                <a:endParaRPr lang="en-A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1" dirty="0"/>
                  <a:t>Changes in </a:t>
                </a:r>
                <a:r>
                  <a:rPr lang="en-AU" b="1" dirty="0" err="1"/>
                  <a:t>residualised</a:t>
                </a:r>
                <a:r>
                  <a:rPr lang="en-AU" b="1" dirty="0"/>
                  <a:t> earnings: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where earnings are above the minimum cutoff for both years</a:t>
                </a:r>
                <a:endParaRPr lang="en-AU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71A6B-2C9A-0D5C-B6BA-54E792AC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7" y="1130739"/>
                <a:ext cx="10644997" cy="5511637"/>
              </a:xfrm>
              <a:prstGeom prst="rect">
                <a:avLst/>
              </a:prstGeom>
              <a:blipFill>
                <a:blip r:embed="rId2"/>
                <a:stretch>
                  <a:fillRect l="-515" t="-552" r="-573" b="-7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32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145C1D-0047-447E-4085-5632EA667856}"/>
              </a:ext>
            </a:extLst>
          </p:cNvPr>
          <p:cNvSpPr txBox="1"/>
          <p:nvPr/>
        </p:nvSpPr>
        <p:spPr>
          <a:xfrm>
            <a:off x="761999" y="1317036"/>
            <a:ext cx="95165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Matt Elias: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Pre-doctoral economist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Has undertaken the GRID work in our </a:t>
            </a:r>
            <a:r>
              <a:rPr lang="en-AU" dirty="0" err="1"/>
              <a:t>datalab</a:t>
            </a:r>
            <a:r>
              <a:rPr lang="en-AU" dirty="0"/>
              <a:t>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Gianni La Cava: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Research Director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Constructed the initial LEED used for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Greg Kaplan: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Founder of e61, Professor at </a:t>
            </a:r>
            <a:r>
              <a:rPr lang="en-AU" dirty="0" err="1"/>
              <a:t>UoC</a:t>
            </a:r>
            <a:r>
              <a:rPr lang="en-AU" dirty="0"/>
              <a:t>, and head of e61 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Provided advice and support for undertaking the project.</a:t>
            </a:r>
          </a:p>
          <a:p>
            <a:endParaRPr lang="en-AU" dirty="0"/>
          </a:p>
          <a:p>
            <a:r>
              <a:rPr lang="en-AU" b="1" dirty="0"/>
              <a:t>Matt Nolan: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Research Manager at e61.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Provided oversight and suggestions on project, presenting today.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8EA88-B2E5-E510-9E74-6C33CE2E7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F03B7-DAC9-6856-D1EC-A70E401C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E61 GRID Team</a:t>
            </a:r>
          </a:p>
        </p:txBody>
      </p:sp>
    </p:spTree>
    <p:extLst>
      <p:ext uri="{BB962C8B-B14F-4D97-AF65-F5344CB8AC3E}">
        <p14:creationId xmlns:p14="http://schemas.microsoft.com/office/powerpoint/2010/main" val="157013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97F3-8FD1-B8AE-1D3B-BFD9989A1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BDAF2-5D80-271C-2397-C62A159DD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FBE5B-AF98-13CB-8682-308DB4708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716389"/>
            <a:ext cx="11459365" cy="700597"/>
          </a:xfrm>
        </p:spPr>
        <p:txBody>
          <a:bodyPr/>
          <a:lstStyle/>
          <a:p>
            <a:r>
              <a:rPr lang="en-AU" dirty="0"/>
              <a:t>Australia sample summary</a:t>
            </a:r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DDC649BC-B94C-46D9-5067-898392EC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7" y="2006600"/>
            <a:ext cx="4307482" cy="3750733"/>
          </a:xfrm>
          <a:prstGeom prst="rect">
            <a:avLst/>
          </a:prstGeom>
        </p:spPr>
      </p:pic>
      <p:pic>
        <p:nvPicPr>
          <p:cNvPr id="11" name="Picture 10" descr="A graph of a graph of income&#10;&#10;Description automatically generated with medium confidence">
            <a:extLst>
              <a:ext uri="{FF2B5EF4-FFF2-40B4-BE49-F238E27FC236}">
                <a16:creationId xmlns:a16="http://schemas.microsoft.com/office/drawing/2014/main" id="{8B411B34-2E8F-FEAB-8F99-125184B4E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41" y="1837599"/>
            <a:ext cx="8041218" cy="3919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C215F7-536D-F85F-3A60-6B4CDE92AD30}"/>
              </a:ext>
            </a:extLst>
          </p:cNvPr>
          <p:cNvSpPr txBox="1"/>
          <p:nvPr/>
        </p:nvSpPr>
        <p:spPr>
          <a:xfrm>
            <a:off x="617092" y="1250526"/>
            <a:ext cx="399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Census 2021 for group pop </a:t>
            </a:r>
          </a:p>
          <a:p>
            <a:r>
              <a:rPr lang="en-AU" b="1" dirty="0"/>
              <a:t>= 10.6 million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319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43D-D459-5D36-2BBF-4BDA5B7D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F26CB9-3E2A-E5FF-1D40-53A6A4898639}"/>
              </a:ext>
            </a:extLst>
          </p:cNvPr>
          <p:cNvSpPr txBox="1"/>
          <p:nvPr/>
        </p:nvSpPr>
        <p:spPr>
          <a:xfrm>
            <a:off x="5884332" y="837685"/>
            <a:ext cx="5819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LEED individuals: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Personal ‘spine’ of data based on linking of Census, tax records, benefit records, health records (Medicare), visa records.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Business ‘spine’ of data uses business tax – both income tax and withholding taxes (withholding on labour income, broad-based consumption tax).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C180-A642-E533-8BDE-F1FEF1764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A7CCC4-DB29-0216-E7EB-46B49A2F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716389"/>
            <a:ext cx="11459365" cy="700597"/>
          </a:xfrm>
        </p:spPr>
        <p:txBody>
          <a:bodyPr/>
          <a:lstStyle/>
          <a:p>
            <a:r>
              <a:rPr lang="en-AU" dirty="0"/>
              <a:t>Australia microdata</a:t>
            </a:r>
          </a:p>
        </p:txBody>
      </p:sp>
      <p:pic>
        <p:nvPicPr>
          <p:cNvPr id="1026" name="Picture 2" descr="The LEED is comprised of a person file, a job file and an employer file ">
            <a:extLst>
              <a:ext uri="{FF2B5EF4-FFF2-40B4-BE49-F238E27FC236}">
                <a16:creationId xmlns:a16="http://schemas.microsoft.com/office/drawing/2014/main" id="{AFEB2A97-9687-D838-3C34-045672AE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1" y="2265811"/>
            <a:ext cx="3971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54486-50BD-B9BF-3081-65A68487D228}"/>
              </a:ext>
            </a:extLst>
          </p:cNvPr>
          <p:cNvSpPr txBox="1"/>
          <p:nvPr/>
        </p:nvSpPr>
        <p:spPr>
          <a:xfrm>
            <a:off x="1582068" y="1622515"/>
            <a:ext cx="230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88E5A-0A23-2EA9-4666-570DA99F33E4}"/>
              </a:ext>
            </a:extLst>
          </p:cNvPr>
          <p:cNvSpPr txBox="1"/>
          <p:nvPr/>
        </p:nvSpPr>
        <p:spPr>
          <a:xfrm>
            <a:off x="6010358" y="3267305"/>
            <a:ext cx="581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2002-2022 FY (June years) data available for LEED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7641B-6E1C-8D80-885A-5A77707F047E}"/>
              </a:ext>
            </a:extLst>
          </p:cNvPr>
          <p:cNvSpPr txBox="1"/>
          <p:nvPr/>
        </p:nvSpPr>
        <p:spPr>
          <a:xfrm>
            <a:off x="6010358" y="4072253"/>
            <a:ext cx="5819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Comprehensive but may miss: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Low earning self-employed, or small business, employees.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Those who largely earn from </a:t>
            </a:r>
            <a:r>
              <a:rPr lang="en-AU" i="1" dirty="0"/>
              <a:t>untaxed</a:t>
            </a:r>
            <a:r>
              <a:rPr lang="en-AU" dirty="0"/>
              <a:t> benefits.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 have not incorporated the full benefit data for this project at this stage.</a:t>
            </a:r>
          </a:p>
        </p:txBody>
      </p:sp>
    </p:spTree>
    <p:extLst>
      <p:ext uri="{BB962C8B-B14F-4D97-AF65-F5344CB8AC3E}">
        <p14:creationId xmlns:p14="http://schemas.microsoft.com/office/powerpoint/2010/main" val="33456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7CF4F-81C7-6B61-C176-3D09DFB7D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F849C-8D6B-0728-E5DF-92CB61DE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CF1C1-5E9E-BAB7-4502-8B33AC64D905}"/>
              </a:ext>
            </a:extLst>
          </p:cNvPr>
          <p:cNvSpPr txBox="1"/>
          <p:nvPr/>
        </p:nvSpPr>
        <p:spPr>
          <a:xfrm>
            <a:off x="563736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764DC-7A88-95FE-E939-62B1CB8D9CD4}"/>
              </a:ext>
            </a:extLst>
          </p:cNvPr>
          <p:cNvSpPr txBox="1"/>
          <p:nvPr/>
        </p:nvSpPr>
        <p:spPr>
          <a:xfrm>
            <a:off x="370417" y="1345720"/>
            <a:ext cx="10723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Start with a LEED file based on business tax reporting and household tax returns: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Collapse wage income across all firms in each financial year, deflate by CPI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PAYG value (jobs file) is missing, use value from Individual Tax Return (person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Merge in demographics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Sample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aged between 25 and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Individuals with meaningful attachment to the labour force who earn </a:t>
            </a:r>
            <a:r>
              <a:rPr lang="en-AU" b="1" dirty="0"/>
              <a:t>above a cutoff</a:t>
            </a:r>
            <a:r>
              <a:rPr lang="en-AU" dirty="0"/>
              <a:t>: working full time for at least one quarter of year at the national minimum wage</a:t>
            </a:r>
          </a:p>
        </p:txBody>
      </p:sp>
    </p:spTree>
    <p:extLst>
      <p:ext uri="{BB962C8B-B14F-4D97-AF65-F5344CB8AC3E}">
        <p14:creationId xmlns:p14="http://schemas.microsoft.com/office/powerpoint/2010/main" val="63314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8C638-C8A1-7D18-2B2F-7DC27539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DD35F6-69F5-E344-51AC-DB5BA985E9E2}"/>
              </a:ext>
            </a:extLst>
          </p:cNvPr>
          <p:cNvSpPr txBox="1"/>
          <p:nvPr/>
        </p:nvSpPr>
        <p:spPr>
          <a:xfrm>
            <a:off x="6096000" y="1238294"/>
            <a:ext cx="58194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Bottom coding: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Occurs due to non-filing of tax returns below the tax-free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Worsened by increase in tax-free threshold in 2012 (from $6,000 to $18,200).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PAYG data (jobs file) as primary source to address this in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Top coding: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Values above an earnings level are censored by the 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Top coded value changes depending on variable and changes across different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Datalab</a:t>
            </a:r>
            <a:r>
              <a:rPr lang="en-AU" dirty="0"/>
              <a:t> recommendations is to only release data based on top coding at a nominal $1 million per job per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Total taxable income top coded to $6 million pa.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5F558-C603-50E5-1991-F0B6D1E75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64FD73-D29A-C3E3-48AE-C96C2CDA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Australia microdata and specific coding issues</a:t>
            </a:r>
          </a:p>
        </p:txBody>
      </p:sp>
      <p:pic>
        <p:nvPicPr>
          <p:cNvPr id="1026" name="Picture 2" descr="The LEED is comprised of a person file, a job file and an employer file ">
            <a:extLst>
              <a:ext uri="{FF2B5EF4-FFF2-40B4-BE49-F238E27FC236}">
                <a16:creationId xmlns:a16="http://schemas.microsoft.com/office/drawing/2014/main" id="{589D424F-523D-F277-B274-7280F22A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1" y="2265811"/>
            <a:ext cx="3971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B5A4E-5231-2CA5-1C9C-7B0B07582258}"/>
              </a:ext>
            </a:extLst>
          </p:cNvPr>
          <p:cNvSpPr txBox="1"/>
          <p:nvPr/>
        </p:nvSpPr>
        <p:spPr>
          <a:xfrm>
            <a:off x="1582068" y="1622515"/>
            <a:ext cx="230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411892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0CACA-242B-F30D-5A95-B29331746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1A446-5F90-8DD1-ACD3-3120DD1F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Macroeconomic performance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372E7-6DED-E59E-CE1C-B194EEB27F4B}"/>
              </a:ext>
            </a:extLst>
          </p:cNvPr>
          <p:cNvSpPr/>
          <p:nvPr/>
        </p:nvSpPr>
        <p:spPr>
          <a:xfrm>
            <a:off x="370417" y="1184961"/>
            <a:ext cx="10777312" cy="1395238"/>
          </a:xfrm>
          <a:prstGeom prst="round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Australian macro context: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raphik"/>
              </a:rPr>
              <a:t> 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Only one “GDP recession” in 30 years (population growth)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Graphik"/>
              </a:rPr>
              <a:t>End of mining boom (post-2012)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312E2-5F14-FB21-0DBB-850F2D7F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8445" y="3231757"/>
            <a:ext cx="4634416" cy="4114800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8521B718-E5B9-DBC0-DF35-59EB3A93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95" y="2927319"/>
            <a:ext cx="4187760" cy="3546777"/>
          </a:xfrm>
          <a:prstGeom prst="rect">
            <a:avLst/>
          </a:prstGeom>
        </p:spPr>
      </p:pic>
      <p:pic>
        <p:nvPicPr>
          <p:cNvPr id="12" name="Picture 11" descr="A graph of a graph showing the growt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1ABC69A2-6594-27EB-E31C-BB89050B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66" y="2890028"/>
            <a:ext cx="4121551" cy="35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3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F0CD3CAC577428F918345EA95984B" ma:contentTypeVersion="17" ma:contentTypeDescription="Create a new document." ma:contentTypeScope="" ma:versionID="9c24137184b708f2103a3e4c853158b3">
  <xsd:schema xmlns:xsd="http://www.w3.org/2001/XMLSchema" xmlns:xs="http://www.w3.org/2001/XMLSchema" xmlns:p="http://schemas.microsoft.com/office/2006/metadata/properties" xmlns:ns3="e4d1f766-b7bc-405f-b1b1-3708f68b947f" xmlns:ns4="4b9edf12-ce7f-4316-b8c3-2be73dc7b433" targetNamespace="http://schemas.microsoft.com/office/2006/metadata/properties" ma:root="true" ma:fieldsID="254f0ded5abdb5f5479229dbb4141a84" ns3:_="" ns4:_="">
    <xsd:import namespace="e4d1f766-b7bc-405f-b1b1-3708f68b947f"/>
    <xsd:import namespace="4b9edf12-ce7f-4316-b8c3-2be73dc7b4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1f766-b7bc-405f-b1b1-3708f68b9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edf12-ce7f-4316-b8c3-2be73dc7b4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d1f766-b7bc-405f-b1b1-3708f68b947f" xsi:nil="true"/>
  </documentManagement>
</p:properties>
</file>

<file path=customXml/itemProps1.xml><?xml version="1.0" encoding="utf-8"?>
<ds:datastoreItem xmlns:ds="http://schemas.openxmlformats.org/officeDocument/2006/customXml" ds:itemID="{ADA4B1C8-1F67-4F80-A351-28C0092FB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d1f766-b7bc-405f-b1b1-3708f68b947f"/>
    <ds:schemaRef ds:uri="4b9edf12-ce7f-4316-b8c3-2be73dc7b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587A8C-E6E0-438A-B9B2-09B0104496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3014CD-E2BD-461E-A467-52259CD1155D}">
  <ds:schemaRefs>
    <ds:schemaRef ds:uri="http://purl.org/dc/elements/1.1/"/>
    <ds:schemaRef ds:uri="http://purl.org/dc/terms/"/>
    <ds:schemaRef ds:uri="4b9edf12-ce7f-4316-b8c3-2be73dc7b433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4d1f766-b7bc-405f-b1b1-3708f68b947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3779</TotalTime>
  <Words>770</Words>
  <Application>Microsoft Office PowerPoint</Application>
  <PresentationFormat>Widescreen</PresentationFormat>
  <Paragraphs>115</Paragraphs>
  <Slides>23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Arial</vt:lpstr>
      <vt:lpstr>Cambria Math</vt:lpstr>
      <vt:lpstr>Graphik</vt:lpstr>
      <vt:lpstr>GT Sectra Fine</vt:lpstr>
      <vt:lpstr>Proxima Nova Rg</vt:lpstr>
      <vt:lpstr>Roboto</vt:lpstr>
      <vt:lpstr>Roboto Black</vt:lpstr>
      <vt:lpstr>System Font</vt:lpstr>
      <vt:lpstr>e61 slide master</vt:lpstr>
      <vt:lpstr>e61 slide master</vt:lpstr>
      <vt:lpstr>think-cell Slide</vt:lpstr>
      <vt:lpstr>Australian insights on income dynamics from administrative data (2002-2022)</vt:lpstr>
      <vt:lpstr>PowerPoint Presentation</vt:lpstr>
      <vt:lpstr>Variable construction</vt:lpstr>
      <vt:lpstr>E61 GRID Team</vt:lpstr>
      <vt:lpstr>Australia sample summary</vt:lpstr>
      <vt:lpstr>Australia microdata</vt:lpstr>
      <vt:lpstr>Data construction</vt:lpstr>
      <vt:lpstr>Australia microdata and specific coding issues</vt:lpstr>
      <vt:lpstr>Macroeconomic performance</vt:lpstr>
      <vt:lpstr>Macroeconomic performance</vt:lpstr>
      <vt:lpstr>PowerPoint Presentation</vt:lpstr>
      <vt:lpstr>Percentiles of the Log Real Earnings Distribution relative to 2002</vt:lpstr>
      <vt:lpstr>Percentiles of the Log Real Earnings Distribution relative to 2002</vt:lpstr>
      <vt:lpstr>Evolution of Labour Earnings Inequality by Cohort</vt:lpstr>
      <vt:lpstr>PowerPoint Presentation</vt:lpstr>
      <vt:lpstr>Distribution of one-year growth of residualized earnings</vt:lpstr>
      <vt:lpstr>One-year growth of residualized earnings by permanent income</vt:lpstr>
      <vt:lpstr>One-year growth of residualised earnings by permanent income</vt:lpstr>
      <vt:lpstr>One-year growth of residualised earnings by permanent income</vt:lpstr>
      <vt:lpstr>PowerPoint Presentation</vt:lpstr>
      <vt:lpstr>Rank-rank mobility within permanent income distribution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on Australian inequality from two decades of administrative earnings data</dc:title>
  <dc:creator>Matt Elias</dc:creator>
  <cp:lastModifiedBy>Matt</cp:lastModifiedBy>
  <cp:revision>90</cp:revision>
  <dcterms:created xsi:type="dcterms:W3CDTF">2024-03-04T23:45:18Z</dcterms:created>
  <dcterms:modified xsi:type="dcterms:W3CDTF">2024-11-08T16:10:43Z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0x010100E35F0CD3CAC577428F918345EA95984B</vt:lpwstr>
  </property>
</Properties>
</file>